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70" r:id="rId9"/>
    <p:sldId id="271"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l-PL"/>
              <a:t>Kliknij, aby edytować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7/16/2018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l-PL"/>
              <a:t>Kliknij ikonę, aby dodać obraz</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l-PL"/>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l-PL"/>
              <a:t>Kliknij, aby edytować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7/16/2018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l-PL"/>
              <a:t>Kliknij, aby edytować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7/16/2018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l-PL"/>
              <a:t>Kliknij, aby edytować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141410" y="3073397"/>
            <a:ext cx="4878391" cy="271780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72200" y="3073397"/>
            <a:ext cx="4875210" cy="271780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7/16/2018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a:extLst>
              <a:ext uri="{FF2B5EF4-FFF2-40B4-BE49-F238E27FC236}">
                <a16:creationId xmlns:a16="http://schemas.microsoft.com/office/drawing/2014/main" id="{77C42CD0-FA13-4B69-9CB6-3934FCF82E03}"/>
              </a:ext>
            </a:extLst>
          </p:cNvPr>
          <p:cNvSpPr>
            <a:spLocks noGrp="1"/>
          </p:cNvSpPr>
          <p:nvPr>
            <p:ph type="subTitle" idx="1"/>
          </p:nvPr>
        </p:nvSpPr>
        <p:spPr/>
        <p:txBody>
          <a:bodyPr>
            <a:normAutofit/>
          </a:bodyPr>
          <a:lstStyle/>
          <a:p>
            <a:r>
              <a:rPr lang="pl-PL" sz="2800" b="1" dirty="0">
                <a:solidFill>
                  <a:schemeClr val="bg1"/>
                </a:solidFill>
              </a:rPr>
              <a:t>Ginekologia wieku rozwojowego</a:t>
            </a:r>
          </a:p>
        </p:txBody>
      </p:sp>
    </p:spTree>
    <p:extLst>
      <p:ext uri="{BB962C8B-B14F-4D97-AF65-F5344CB8AC3E}">
        <p14:creationId xmlns:p14="http://schemas.microsoft.com/office/powerpoint/2010/main" val="2248546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DD7C1D03-9C23-4F15-99F2-8660FD721F48}"/>
              </a:ext>
            </a:extLst>
          </p:cNvPr>
          <p:cNvSpPr/>
          <p:nvPr/>
        </p:nvSpPr>
        <p:spPr>
          <a:xfrm>
            <a:off x="530087" y="1023156"/>
            <a:ext cx="10277061" cy="4062651"/>
          </a:xfrm>
          <a:prstGeom prst="rect">
            <a:avLst/>
          </a:prstGeom>
        </p:spPr>
        <p:txBody>
          <a:bodyPr wrap="square">
            <a:spAutoFit/>
          </a:bodyPr>
          <a:lstStyle/>
          <a:p>
            <a:r>
              <a:rPr lang="pl-PL" sz="2400" dirty="0">
                <a:solidFill>
                  <a:schemeClr val="bg1"/>
                </a:solidFill>
                <a:latin typeface="Times New Roman" panose="02020603050405020304" pitchFamily="18" charset="0"/>
              </a:rPr>
              <a:t>Pierwszym zjawiskiem okresu pokwitania jest zachodzące  podczas snu pulsacyjne wydzielanie LH przez komórki gondotropowe przysadki. Równolegle wydzielany jest FSH, którego stężenie wzrasta w stosunkowo mniejszym stopniu. W początkowym okresie pokwitania zachodzi wyjątkowa zmienność dobowa wydzielania hormonów, polegająca na uwalnianiu niewielkiej ilości LH w ciągu dnia i znacznym wzroście pulsacyjnego wydzielania podczas snu .</a:t>
            </a:r>
          </a:p>
          <a:p>
            <a:r>
              <a:rPr lang="pl-PL" sz="2400" dirty="0">
                <a:solidFill>
                  <a:schemeClr val="bg1"/>
                </a:solidFill>
                <a:latin typeface="Times New Roman" panose="02020603050405020304" pitchFamily="18" charset="0"/>
                <a:cs typeface="Times New Roman" panose="02020603050405020304" pitchFamily="18" charset="0"/>
              </a:rPr>
              <a:t>W miarę jak postępuje pokwitanie, pulsacyjne wydzielanie LH zajmuje również coraz większą część dnia. Po menarche ta zmienność dobowa zanika. Stężenie steroidowych hormonów płciowych u dorosłych wykazuje jednak nadal niewielkie różnice zależne od cyklu dobowego i jest największe po przebudzeniu.</a:t>
            </a:r>
          </a:p>
          <a:p>
            <a:endParaRPr lang="pl-PL"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79191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712DEF10-7208-4910-9161-F5DB66C3C874}"/>
              </a:ext>
            </a:extLst>
          </p:cNvPr>
          <p:cNvSpPr/>
          <p:nvPr/>
        </p:nvSpPr>
        <p:spPr>
          <a:xfrm>
            <a:off x="715617" y="1720840"/>
            <a:ext cx="11072192" cy="3416320"/>
          </a:xfrm>
          <a:prstGeom prst="rect">
            <a:avLst/>
          </a:prstGeom>
        </p:spPr>
        <p:txBody>
          <a:bodyPr wrap="square">
            <a:spAutoFit/>
          </a:bodyPr>
          <a:lstStyle/>
          <a:p>
            <a:r>
              <a:rPr lang="pl-PL" sz="2400" dirty="0">
                <a:solidFill>
                  <a:schemeClr val="bg1"/>
                </a:solidFill>
                <a:latin typeface="Times New Roman" panose="02020603050405020304" pitchFamily="18" charset="0"/>
              </a:rPr>
              <a:t>Każda z dwóch gonadotropin działa w głównej mierze na szczególny typ komórek w gonadzie. LH pobudza komórki śródmiąższowe jajników (komórki tekalne) do syntezy androgenowych prekursorów estradiolu oraz </a:t>
            </a:r>
          </a:p>
          <a:p>
            <a:r>
              <a:rPr lang="pl-PL" sz="2400" dirty="0">
                <a:solidFill>
                  <a:schemeClr val="bg1"/>
                </a:solidFill>
                <a:latin typeface="Times New Roman" panose="02020603050405020304" pitchFamily="18" charset="0"/>
              </a:rPr>
              <a:t>komórki jąder (komórki Leydiga) do wydzielania testosteronu. FSH pobudza gametogenezę i wzrastanie gonady, wpływając na pochodne sznura płciowego (komórki warstwy ziarnistej) jajników i jąder (komórki Sertoliego). </a:t>
            </a:r>
          </a:p>
          <a:p>
            <a:r>
              <a:rPr lang="pl-PL" sz="2400" dirty="0">
                <a:solidFill>
                  <a:schemeClr val="bg1"/>
                </a:solidFill>
                <a:latin typeface="Times New Roman" panose="02020603050405020304" pitchFamily="18" charset="0"/>
                <a:cs typeface="Times New Roman" panose="02020603050405020304" pitchFamily="18" charset="0"/>
              </a:rPr>
              <a:t>W komórkach warstwy ziarnistej FSH silnie pobudza aromatazę, która androgeny powstałe w komórkach tekalnych przekształca do estradiolu</a:t>
            </a:r>
          </a:p>
          <a:p>
            <a:endParaRPr lang="pl-PL" sz="2400"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2911020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738736-8A00-43B1-AB06-279FD27B952A}"/>
              </a:ext>
            </a:extLst>
          </p:cNvPr>
          <p:cNvSpPr/>
          <p:nvPr/>
        </p:nvSpPr>
        <p:spPr>
          <a:xfrm>
            <a:off x="1427921" y="1537396"/>
            <a:ext cx="9743662" cy="3693319"/>
          </a:xfrm>
          <a:prstGeom prst="rect">
            <a:avLst/>
          </a:prstGeom>
        </p:spPr>
        <p:txBody>
          <a:bodyPr wrap="square">
            <a:spAutoFit/>
          </a:bodyPr>
          <a:lstStyle/>
          <a:p>
            <a:r>
              <a:rPr lang="pl-PL" sz="2400" dirty="0">
                <a:solidFill>
                  <a:schemeClr val="bg1"/>
                </a:solidFill>
                <a:latin typeface="Times New Roman" panose="02020603050405020304" pitchFamily="18" charset="0"/>
              </a:rPr>
              <a:t>W miarę jak wrasta wrażliwość gonad na pobudzanie przez gonadotropiny, następuje ich powiększenie i wydzielają one hormony płciowe w stopniowo zwiększającej się ilości. </a:t>
            </a:r>
          </a:p>
          <a:p>
            <a:r>
              <a:rPr lang="pl-PL" sz="2400" dirty="0">
                <a:solidFill>
                  <a:schemeClr val="bg1"/>
                </a:solidFill>
              </a:rPr>
              <a:t>Hormony wydzielane w zwiększającej się ilości zaczynają swoje działanie. Wzrastanie stężenia hormonów u dziewcząt osiąga kulminację wtedy, kiedy zaczynają działać dodatnie sprzężenia zwrotne. Oznacza to, że układ neuroendokrynny nabywa zdolność wydzielania zwiększonej ilości LH w połowie cyklu, gdy jajnik, utrzymując wydzielanie znacznej ilości estradiolu, sygnalizuje gotowość do owulacji.</a:t>
            </a:r>
          </a:p>
          <a:p>
            <a:endParaRPr lang="pl-PL" dirty="0">
              <a:effectLst/>
              <a:latin typeface="Times New Roman" panose="02020603050405020304" pitchFamily="18" charset="0"/>
            </a:endParaRPr>
          </a:p>
        </p:txBody>
      </p:sp>
    </p:spTree>
    <p:extLst>
      <p:ext uri="{BB962C8B-B14F-4D97-AF65-F5344CB8AC3E}">
        <p14:creationId xmlns:p14="http://schemas.microsoft.com/office/powerpoint/2010/main" val="2540115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C05C3BE-18F5-47D4-8C0B-DBB9D670EEB4}"/>
              </a:ext>
            </a:extLst>
          </p:cNvPr>
          <p:cNvSpPr/>
          <p:nvPr/>
        </p:nvSpPr>
        <p:spPr>
          <a:xfrm>
            <a:off x="752061" y="1208544"/>
            <a:ext cx="10002078" cy="4154984"/>
          </a:xfrm>
          <a:prstGeom prst="rect">
            <a:avLst/>
          </a:prstGeom>
        </p:spPr>
        <p:txBody>
          <a:bodyPr wrap="square">
            <a:spAutoFit/>
          </a:bodyPr>
          <a:lstStyle/>
          <a:p>
            <a:r>
              <a:rPr lang="pl-PL" sz="2400" dirty="0">
                <a:solidFill>
                  <a:schemeClr val="bg1"/>
                </a:solidFill>
                <a:latin typeface="Times New Roman" panose="02020603050405020304" pitchFamily="18" charset="0"/>
              </a:rPr>
              <a:t>Estrogeny pobudzają klasyczne u kobiety tkanki docelowe: w układzie rozrodczym (tj. wzrastanie endometrium, wydzielanie śluzu w szyjce macicy) oraz piersi. Androgeny pobudzają klasyczne tkanki docelowe u mężczyzn (tj. owłosienie płciowe i gruczoł łojowy). Obydwie grupy hormonów pobudzają popęd płciowy i funkcje płciowe, </a:t>
            </a:r>
          </a:p>
          <a:p>
            <a:r>
              <a:rPr lang="pl-PL" sz="2400" dirty="0">
                <a:solidFill>
                  <a:schemeClr val="bg1"/>
                </a:solidFill>
                <a:latin typeface="Times New Roman" panose="02020603050405020304" pitchFamily="18" charset="0"/>
              </a:rPr>
              <a:t>obydwa, bezpośrednio oraz za pośrednictwem hormonu wzrostu, przyczyniają się do skoku pokwitaniowego. Obydwa bezpośrednio pobudzają też wzrost w obrębie nasadowych chrząstek wzrostu oraz ich dojrzewanie, co znajduje odzwierciedlenie jako wiek kostny na zdjęciach RTG oraz przyrost szczytowej masy kostnej.</a:t>
            </a:r>
          </a:p>
          <a:p>
            <a:r>
              <a:rPr lang="pl-PL" sz="2400" dirty="0">
                <a:solidFill>
                  <a:schemeClr val="bg1"/>
                </a:solidFill>
                <a:latin typeface="Times New Roman" panose="02020603050405020304" pitchFamily="18" charset="0"/>
              </a:rPr>
              <a:t>2</a:t>
            </a:r>
            <a:endParaRPr lang="pl-PL" sz="2400"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965312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B103559A-6860-4742-8200-FC63EAA31363}"/>
              </a:ext>
            </a:extLst>
          </p:cNvPr>
          <p:cNvSpPr/>
          <p:nvPr/>
        </p:nvSpPr>
        <p:spPr>
          <a:xfrm>
            <a:off x="715617" y="1608703"/>
            <a:ext cx="11221279" cy="3477875"/>
          </a:xfrm>
          <a:prstGeom prst="rect">
            <a:avLst/>
          </a:prstGeom>
        </p:spPr>
        <p:txBody>
          <a:bodyPr wrap="square">
            <a:spAutoFit/>
          </a:bodyPr>
          <a:lstStyle/>
          <a:p>
            <a:r>
              <a:rPr lang="pl-PL" sz="2000" dirty="0">
                <a:solidFill>
                  <a:schemeClr val="bg1"/>
                </a:solidFill>
                <a:latin typeface="Times New Roman" panose="02020603050405020304" pitchFamily="18" charset="0"/>
              </a:rPr>
              <a:t>Ich wpływ na wzrastanie układu kostnego wykazuje jednak pewne różnice. Androgeny odpowiadają za przyrost obwodu kości (również za powiększenie krtani, które prowadzi do zmiany brzmienia głosu), natomiast estrogeny są niezbędne do zamknięcia nasadowych płytek wzrostowych kości i mają silniejsze niż androgeny działanie </a:t>
            </a:r>
            <a:r>
              <a:rPr lang="pl-PL" sz="2000" dirty="0" err="1">
                <a:solidFill>
                  <a:schemeClr val="bg1"/>
                </a:solidFill>
                <a:latin typeface="Times New Roman" panose="02020603050405020304" pitchFamily="18" charset="0"/>
              </a:rPr>
              <a:t>antyresorpcyjne</a:t>
            </a:r>
            <a:r>
              <a:rPr lang="pl-PL" sz="2000" dirty="0">
                <a:solidFill>
                  <a:schemeClr val="bg1"/>
                </a:solidFill>
                <a:latin typeface="Times New Roman" panose="02020603050405020304" pitchFamily="18" charset="0"/>
              </a:rPr>
              <a:t>. </a:t>
            </a:r>
          </a:p>
          <a:p>
            <a:r>
              <a:rPr lang="pl-PL" sz="2000" dirty="0">
                <a:solidFill>
                  <a:schemeClr val="bg1"/>
                </a:solidFill>
                <a:latin typeface="Times New Roman" panose="02020603050405020304" pitchFamily="18" charset="0"/>
              </a:rPr>
              <a:t>Wpływają również na procesy wzrostu w wielu innych tkankach somatycznych. W okresie pokwitania estrogeny sprzyjają </a:t>
            </a:r>
            <a:r>
              <a:rPr lang="pl-PL" sz="2000" dirty="0" err="1">
                <a:solidFill>
                  <a:schemeClr val="bg1"/>
                </a:solidFill>
                <a:latin typeface="Times New Roman" panose="02020603050405020304" pitchFamily="18" charset="0"/>
              </a:rPr>
              <a:t>lipogenezie</a:t>
            </a:r>
            <a:r>
              <a:rPr lang="pl-PL" sz="2000" dirty="0">
                <a:solidFill>
                  <a:schemeClr val="bg1"/>
                </a:solidFill>
                <a:latin typeface="Times New Roman" panose="02020603050405020304" pitchFamily="18" charset="0"/>
              </a:rPr>
              <a:t> i rozmieszczeniu tkanki tłuszczowej w obrębie bioder i ud. Androgeny na ogół działają </a:t>
            </a:r>
            <a:r>
              <a:rPr lang="pl-PL" sz="2000" dirty="0" err="1">
                <a:solidFill>
                  <a:schemeClr val="bg1"/>
                </a:solidFill>
                <a:latin typeface="Times New Roman" panose="02020603050405020304" pitchFamily="18" charset="0"/>
              </a:rPr>
              <a:t>lipolitycznie</a:t>
            </a:r>
            <a:r>
              <a:rPr lang="pl-PL" sz="2000" dirty="0">
                <a:solidFill>
                  <a:schemeClr val="bg1"/>
                </a:solidFill>
                <a:latin typeface="Times New Roman" panose="02020603050405020304" pitchFamily="18" charset="0"/>
              </a:rPr>
              <a:t>, choć sprzyjają gromadzeniu się tkanki tłuszczowej trzewnej oraz rozwojowi mięśni. W okresie dojrzewania podobny wzrost wskaźnika masy ciała u dziewcząt i chłopców wynika więc z różnic składu ciała, przy większym procentowo udziale tkanki tłuszczowej u dziewcząt i większej beztłuszczowej masie ciała u chłopców.</a:t>
            </a:r>
          </a:p>
          <a:p>
            <a:endParaRPr lang="pl-PL" sz="2000"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1181395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2102EFCE-CA59-43D9-843B-D45E4D487F50}"/>
              </a:ext>
            </a:extLst>
          </p:cNvPr>
          <p:cNvSpPr/>
          <p:nvPr/>
        </p:nvSpPr>
        <p:spPr>
          <a:xfrm>
            <a:off x="838200" y="1710900"/>
            <a:ext cx="10909852" cy="2677656"/>
          </a:xfrm>
          <a:prstGeom prst="rect">
            <a:avLst/>
          </a:prstGeom>
        </p:spPr>
        <p:txBody>
          <a:bodyPr wrap="square">
            <a:spAutoFit/>
          </a:bodyPr>
          <a:lstStyle/>
          <a:p>
            <a:r>
              <a:rPr lang="pl-PL" sz="2800" dirty="0">
                <a:solidFill>
                  <a:schemeClr val="bg1"/>
                </a:solidFill>
                <a:latin typeface="Times New Roman" panose="02020603050405020304" pitchFamily="18" charset="0"/>
              </a:rPr>
              <a:t>Cykl miesiączkowy wynika z cyklicznego dojrzewania pęcherzyków jajnikowych, które prowadzi do powtarzających się zmian stężeń hormonów płciowych, zwłaszcza estradiolu i progesteronu, stanowiących przyczynę cyklicznych zmian stężenia gonadotropin. Celem biologicznym tej miesięcznej zmienności jest selekcja i doprowadzenie pęcherzyka dominującego do momentu owulacji, aby mogło dojść do zapłodnienia.</a:t>
            </a:r>
            <a:endParaRPr lang="pl-PL" sz="2800"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434097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286CEC4-969C-4FD0-AA84-6E5169EF7E60}"/>
              </a:ext>
            </a:extLst>
          </p:cNvPr>
          <p:cNvSpPr/>
          <p:nvPr/>
        </p:nvSpPr>
        <p:spPr>
          <a:xfrm>
            <a:off x="821634" y="403040"/>
            <a:ext cx="10012017" cy="6001643"/>
          </a:xfrm>
          <a:prstGeom prst="rect">
            <a:avLst/>
          </a:prstGeom>
        </p:spPr>
        <p:txBody>
          <a:bodyPr wrap="square">
            <a:spAutoFit/>
          </a:bodyPr>
          <a:lstStyle/>
          <a:p>
            <a:r>
              <a:rPr lang="pl-PL" sz="2400" dirty="0">
                <a:solidFill>
                  <a:schemeClr val="bg1"/>
                </a:solidFill>
                <a:latin typeface="Times New Roman" panose="02020603050405020304" pitchFamily="18" charset="0"/>
              </a:rPr>
              <a:t>Na prawidłowy przeciętny cykl 28-dniowy składają się dwie fazy: pęcherzykowa </a:t>
            </a:r>
            <a:r>
              <a:rPr lang="pl-PL" sz="2400" dirty="0">
                <a:solidFill>
                  <a:schemeClr val="bg1"/>
                </a:solidFill>
              </a:rPr>
              <a:t>różnie długa u osób dojrzałych, około 14 dni) i lutealna (14±1 SD), która występuje jedynie w cyklach owulacyjnych. Faza pęcherzykowa rozpoczyna się wraz z miesiączką, jej kulminację stanowi wzrost stężenia LH w środku cyklu, który wywołuje uwolnienie komórki jajowej z pęcherzyka. Opróżniony pęcherzyk staje się ciałkiem żółtym, co zapoczątkowuje fazę lutealną. Stopniowo wzrasta stężenie progesteronu i utrzymuje się na bardzo wysokim poziomie przez kilka dni. Jednocześnie zachodzi mniejszy, aczkolwiek wyraźny, wzrost stężenia estradiolu. Wydzielanie progesteronu i estradiolu z ciałka żółtego utrzymuje warstwę endometrium przygotowaną do potencjalnej ciąży. Jeśli do niej nie dochodzi, wraz z towarzyszącym jej wzrostem stężenia ludzkiej gonadotropiny kosmówkowej, okres życia ciałka żółtego wyczerpuje się, co prowadzi do zmniejszenia stężenia kobiecych hormonów płciowych, po którym następuje złuszczanie endometrium i krwawienie miesiączkowe. </a:t>
            </a:r>
          </a:p>
          <a:p>
            <a:endParaRPr lang="pl-PL" sz="2400" dirty="0">
              <a:solidFill>
                <a:schemeClr val="bg1"/>
              </a:solidFill>
            </a:endParaRPr>
          </a:p>
          <a:p>
            <a:r>
              <a:rPr lang="pl-PL" sz="2400" dirty="0">
                <a:solidFill>
                  <a:schemeClr val="bg1"/>
                </a:solidFill>
                <a:latin typeface="Times New Roman" panose="02020603050405020304" pitchFamily="18" charset="0"/>
              </a:rPr>
              <a:t> </a:t>
            </a:r>
            <a:endParaRPr lang="pl-PL" sz="2400"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118582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400E5F0-15C3-4984-A1BC-1A5E664FDC94}"/>
              </a:ext>
            </a:extLst>
          </p:cNvPr>
          <p:cNvSpPr>
            <a:spLocks noGrp="1"/>
          </p:cNvSpPr>
          <p:nvPr>
            <p:ph idx="1"/>
          </p:nvPr>
        </p:nvSpPr>
        <p:spPr>
          <a:xfrm>
            <a:off x="1727820" y="1658143"/>
            <a:ext cx="9905999" cy="3541714"/>
          </a:xfrm>
        </p:spPr>
        <p:txBody>
          <a:bodyPr>
            <a:normAutofit/>
          </a:bodyPr>
          <a:lstStyle/>
          <a:p>
            <a:r>
              <a:rPr lang="pl-PL" sz="2800" b="1" dirty="0">
                <a:solidFill>
                  <a:schemeClr val="bg1"/>
                </a:solidFill>
                <a:effectLst/>
              </a:rPr>
              <a:t>Ginekologia wieku rozwojowego zajmuje się problematyką okresu dojrzewania i wszelkimi zaburzeniami w rozwoju płciowym , pojawiającymi się w okresie od narodzin do uzyskania pełnej dojrzałości. </a:t>
            </a:r>
          </a:p>
        </p:txBody>
      </p:sp>
    </p:spTree>
    <p:extLst>
      <p:ext uri="{BB962C8B-B14F-4D97-AF65-F5344CB8AC3E}">
        <p14:creationId xmlns:p14="http://schemas.microsoft.com/office/powerpoint/2010/main" val="80701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29A470B9-9A29-4A72-85E0-497FE3356138}"/>
              </a:ext>
            </a:extLst>
          </p:cNvPr>
          <p:cNvSpPr/>
          <p:nvPr/>
        </p:nvSpPr>
        <p:spPr>
          <a:xfrm>
            <a:off x="1885122" y="1623394"/>
            <a:ext cx="9544878" cy="2308324"/>
          </a:xfrm>
          <a:prstGeom prst="rect">
            <a:avLst/>
          </a:prstGeom>
        </p:spPr>
        <p:txBody>
          <a:bodyPr wrap="square">
            <a:spAutoFit/>
          </a:bodyPr>
          <a:lstStyle/>
          <a:p>
            <a:r>
              <a:rPr lang="pl-PL" sz="2400" dirty="0">
                <a:solidFill>
                  <a:schemeClr val="bg1"/>
                </a:solidFill>
                <a:latin typeface="Arial" panose="020B0604020202020204" pitchFamily="34" charset="0"/>
              </a:rPr>
              <a:t>Dojrzewanie płciowe określane jest jako konieczność biologiczna dyktowana przez przyrodę, uwarunkowana dojrzewaniem układu podwzgórze –przysadka -  jajnik Pokwitanie stanowi część tego procesu, jest to okres ,w którym następuje rozwój II-go i III-rzędowych( gruczoły sutkowe, owłosienie)cech płciowych a u dziewcząt menarche.</a:t>
            </a:r>
            <a:endParaRPr lang="pl-PL" sz="2400" dirty="0">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246485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0C9AEAE-E845-45F5-B476-38F0B5CE9B53}"/>
              </a:ext>
            </a:extLst>
          </p:cNvPr>
          <p:cNvSpPr/>
          <p:nvPr/>
        </p:nvSpPr>
        <p:spPr>
          <a:xfrm>
            <a:off x="1262270" y="2338363"/>
            <a:ext cx="10088217" cy="2308324"/>
          </a:xfrm>
          <a:prstGeom prst="rect">
            <a:avLst/>
          </a:prstGeom>
        </p:spPr>
        <p:txBody>
          <a:bodyPr wrap="square">
            <a:spAutoFit/>
          </a:bodyPr>
          <a:lstStyle/>
          <a:p>
            <a:r>
              <a:rPr lang="pl-PL" sz="2400" dirty="0">
                <a:solidFill>
                  <a:schemeClr val="bg1"/>
                </a:solidFill>
                <a:latin typeface="Times New Roman" panose="02020603050405020304" pitchFamily="18" charset="0"/>
              </a:rPr>
              <a:t>Pokwitanie jest okresem rozwojowym, w którym dziecko staje się młodą osobą dorosłą, cechującym się dojrzewaniem gametogenezy, wydzielaniem hormonów z jajników i jąder, rozwojem drugorzędowych cech płciowych i zdolności reprodukcyjnych. Dojrzewanie jest określeniem stosowanym powszechnie jako równoznaczne z pokwitaniem, jednak często niesie dodatkową informację o zmianach zachodzących w sferach: poznawczej, psychologicznej i społecznej.</a:t>
            </a:r>
            <a:endParaRPr lang="pl-PL" sz="2400"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1434887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4736176-0182-4BA1-974B-7038ADCD724A}"/>
              </a:ext>
            </a:extLst>
          </p:cNvPr>
          <p:cNvSpPr/>
          <p:nvPr/>
        </p:nvSpPr>
        <p:spPr>
          <a:xfrm>
            <a:off x="992256" y="804496"/>
            <a:ext cx="10207487" cy="4524315"/>
          </a:xfrm>
          <a:prstGeom prst="rect">
            <a:avLst/>
          </a:prstGeom>
        </p:spPr>
        <p:txBody>
          <a:bodyPr wrap="square">
            <a:spAutoFit/>
          </a:bodyPr>
          <a:lstStyle/>
          <a:p>
            <a:r>
              <a:rPr lang="pl-PL" sz="2400" b="1" dirty="0">
                <a:solidFill>
                  <a:schemeClr val="bg1"/>
                </a:solidFill>
                <a:latin typeface="Times New Roman" panose="02020603050405020304" pitchFamily="18" charset="0"/>
              </a:rPr>
              <a:t>Telarche</a:t>
            </a:r>
            <a:r>
              <a:rPr lang="pl-PL" sz="2400" dirty="0">
                <a:solidFill>
                  <a:schemeClr val="bg1"/>
                </a:solidFill>
                <a:latin typeface="Times New Roman" panose="02020603050405020304" pitchFamily="18" charset="0"/>
              </a:rPr>
              <a:t> oznacza początek rozwoju gruczołów sutkowych pod wpływem estrogenów. </a:t>
            </a:r>
          </a:p>
          <a:p>
            <a:r>
              <a:rPr lang="pl-PL" sz="2400" b="1" dirty="0">
                <a:solidFill>
                  <a:schemeClr val="bg1"/>
                </a:solidFill>
                <a:latin typeface="Times New Roman" panose="02020603050405020304" pitchFamily="18" charset="0"/>
              </a:rPr>
              <a:t>Pubarche</a:t>
            </a:r>
            <a:r>
              <a:rPr lang="pl-PL" sz="2400" dirty="0">
                <a:solidFill>
                  <a:schemeClr val="bg1"/>
                </a:solidFill>
                <a:latin typeface="Times New Roman" panose="02020603050405020304" pitchFamily="18" charset="0"/>
              </a:rPr>
              <a:t> odpowiada pojawieniu się owłosienia płciowego pod wpływem androgenów. </a:t>
            </a:r>
          </a:p>
          <a:p>
            <a:r>
              <a:rPr lang="pl-PL" sz="2400" b="1" dirty="0">
                <a:solidFill>
                  <a:schemeClr val="bg1"/>
                </a:solidFill>
                <a:latin typeface="Times New Roman" panose="02020603050405020304" pitchFamily="18" charset="0"/>
              </a:rPr>
              <a:t>Menarche</a:t>
            </a:r>
            <a:r>
              <a:rPr lang="pl-PL" sz="2400" dirty="0">
                <a:solidFill>
                  <a:schemeClr val="bg1"/>
                </a:solidFill>
                <a:latin typeface="Times New Roman" panose="02020603050405020304" pitchFamily="18" charset="0"/>
              </a:rPr>
              <a:t> oznacza wystąpienie pierwszej miesiączki,  </a:t>
            </a:r>
          </a:p>
          <a:p>
            <a:r>
              <a:rPr lang="pl-PL" sz="2400" b="1" dirty="0" err="1">
                <a:solidFill>
                  <a:schemeClr val="bg1"/>
                </a:solidFill>
                <a:latin typeface="Times New Roman" panose="02020603050405020304" pitchFamily="18" charset="0"/>
              </a:rPr>
              <a:t>Spermarche</a:t>
            </a:r>
            <a:r>
              <a:rPr lang="pl-PL" sz="2400" dirty="0">
                <a:solidFill>
                  <a:schemeClr val="bg1"/>
                </a:solidFill>
                <a:latin typeface="Times New Roman" panose="02020603050405020304" pitchFamily="18" charset="0"/>
              </a:rPr>
              <a:t> – pojawienie się plemników w płynie nasiennym.</a:t>
            </a:r>
          </a:p>
          <a:p>
            <a:r>
              <a:rPr lang="pl-PL" sz="2400" b="1" dirty="0">
                <a:solidFill>
                  <a:schemeClr val="bg1"/>
                </a:solidFill>
                <a:latin typeface="Times New Roman" panose="02020603050405020304" pitchFamily="18" charset="0"/>
                <a:cs typeface="Times New Roman" panose="02020603050405020304" pitchFamily="18" charset="0"/>
              </a:rPr>
              <a:t>Gonadarche</a:t>
            </a:r>
            <a:r>
              <a:rPr lang="pl-PL" sz="2400" dirty="0">
                <a:solidFill>
                  <a:schemeClr val="bg1"/>
                </a:solidFill>
                <a:latin typeface="Times New Roman" panose="02020603050405020304" pitchFamily="18" charset="0"/>
                <a:cs typeface="Times New Roman" panose="02020603050405020304" pitchFamily="18" charset="0"/>
              </a:rPr>
              <a:t> odnosi się do rozpoczęcia czynności gonad, w których zachodzi synteza większości hormonów płciowych warunkujących rozwój drugorzędowych cech płciowych. </a:t>
            </a:r>
          </a:p>
          <a:p>
            <a:r>
              <a:rPr lang="pl-PL" sz="2400" b="1" dirty="0">
                <a:solidFill>
                  <a:schemeClr val="bg1"/>
                </a:solidFill>
                <a:latin typeface="Times New Roman" panose="02020603050405020304" pitchFamily="18" charset="0"/>
                <a:cs typeface="Times New Roman" panose="02020603050405020304" pitchFamily="18" charset="0"/>
              </a:rPr>
              <a:t>Adrenarche</a:t>
            </a:r>
            <a:r>
              <a:rPr lang="pl-PL" sz="2400" dirty="0">
                <a:solidFill>
                  <a:schemeClr val="bg1"/>
                </a:solidFill>
                <a:latin typeface="Times New Roman" panose="02020603050405020304" pitchFamily="18" charset="0"/>
                <a:cs typeface="Times New Roman" panose="02020603050405020304" pitchFamily="18" charset="0"/>
              </a:rPr>
              <a:t> oznacza rozpoczęcie syntezy androgenów nadnerczowych, która wpływa na wystąpienie pubarche. </a:t>
            </a:r>
          </a:p>
          <a:p>
            <a:endParaRPr lang="pl-PL" sz="2400"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2769671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96BC1099-1266-47FF-9026-924962724DB7}"/>
              </a:ext>
            </a:extLst>
          </p:cNvPr>
          <p:cNvSpPr/>
          <p:nvPr/>
        </p:nvSpPr>
        <p:spPr>
          <a:xfrm>
            <a:off x="844827" y="919226"/>
            <a:ext cx="10346633" cy="4339650"/>
          </a:xfrm>
          <a:prstGeom prst="rect">
            <a:avLst/>
          </a:prstGeom>
        </p:spPr>
        <p:txBody>
          <a:bodyPr wrap="square">
            <a:spAutoFit/>
          </a:bodyPr>
          <a:lstStyle/>
          <a:p>
            <a:r>
              <a:rPr lang="pl-PL" sz="2000" dirty="0">
                <a:solidFill>
                  <a:schemeClr val="bg1"/>
                </a:solidFill>
                <a:latin typeface="Times New Roman" panose="02020603050405020304" pitchFamily="18" charset="0"/>
              </a:rPr>
              <a:t>Prawidłowe dojrzewanie płciowe wynika z utrzymującej się </a:t>
            </a:r>
          </a:p>
          <a:p>
            <a:r>
              <a:rPr lang="pl-PL" sz="2000" dirty="0">
                <a:solidFill>
                  <a:schemeClr val="bg1"/>
                </a:solidFill>
                <a:latin typeface="Times New Roman" panose="02020603050405020304" pitchFamily="18" charset="0"/>
              </a:rPr>
              <a:t>dojrzałej aktywności osi HPG (</a:t>
            </a:r>
            <a:r>
              <a:rPr lang="pl-PL" sz="2000" dirty="0">
                <a:solidFill>
                  <a:schemeClr val="bg1"/>
                </a:solidFill>
              </a:rPr>
              <a:t>podwzgórzowo-przysadkowo-</a:t>
            </a:r>
            <a:r>
              <a:rPr lang="pl-PL" sz="2000" dirty="0" err="1">
                <a:solidFill>
                  <a:schemeClr val="bg1"/>
                </a:solidFill>
              </a:rPr>
              <a:t>gonadowej</a:t>
            </a:r>
            <a:r>
              <a:rPr lang="pl-PL" sz="2000" dirty="0">
                <a:solidFill>
                  <a:schemeClr val="bg1"/>
                </a:solidFill>
              </a:rPr>
              <a:t>).</a:t>
            </a:r>
          </a:p>
          <a:p>
            <a:r>
              <a:rPr lang="pl-PL" sz="2000" dirty="0">
                <a:solidFill>
                  <a:schemeClr val="bg1"/>
                </a:solidFill>
              </a:rPr>
              <a:t>W odpowiedzi na jeden tylko hormon – gonadoliberynę (gonadotropin-</a:t>
            </a:r>
            <a:r>
              <a:rPr lang="pl-PL" sz="2000" dirty="0" err="1">
                <a:solidFill>
                  <a:schemeClr val="bg1"/>
                </a:solidFill>
              </a:rPr>
              <a:t>releasing</a:t>
            </a:r>
            <a:r>
              <a:rPr lang="pl-PL" sz="2000" dirty="0">
                <a:solidFill>
                  <a:schemeClr val="bg1"/>
                </a:solidFill>
              </a:rPr>
              <a:t> hormone, </a:t>
            </a:r>
          </a:p>
          <a:p>
            <a:r>
              <a:rPr lang="pl-PL" sz="2000" dirty="0">
                <a:solidFill>
                  <a:schemeClr val="bg1"/>
                </a:solidFill>
              </a:rPr>
              <a:t>GnRH) z przysadki wydzielane są dwa hormony gondotropowe: hormon luteinizujący (luteinizing hormone, LH) i </a:t>
            </a:r>
            <a:r>
              <a:rPr lang="pl-PL" sz="2000" dirty="0" err="1">
                <a:solidFill>
                  <a:schemeClr val="bg1"/>
                </a:solidFill>
              </a:rPr>
              <a:t>folikulotropowy</a:t>
            </a:r>
            <a:r>
              <a:rPr lang="pl-PL" sz="2000" dirty="0">
                <a:solidFill>
                  <a:schemeClr val="bg1"/>
                </a:solidFill>
              </a:rPr>
              <a:t> (</a:t>
            </a:r>
            <a:r>
              <a:rPr lang="pl-PL" sz="2000" dirty="0" err="1">
                <a:solidFill>
                  <a:schemeClr val="bg1"/>
                </a:solidFill>
              </a:rPr>
              <a:t>follicle-stimulating</a:t>
            </a:r>
            <a:r>
              <a:rPr lang="pl-PL" sz="2000" dirty="0">
                <a:solidFill>
                  <a:schemeClr val="bg1"/>
                </a:solidFill>
              </a:rPr>
              <a:t> hormone, FSH). GnRH wydzielana jest pulsacyjnie przez wyspecjalizowane neurony podwzgórza. Wydzielanie LH i FSH przez przysadkę również jest pulsacyjne i może być utrzymane tylko dzięki pulsacyjnym sygnałom GnRH. LH pobudza przede wszystkim wyspecjalizowane komórki śródmiąższowe gonad do syntezy androgenów, a FSH wpływa na komórki pęcherzyków w jajnikach/komórki kanalików jądra, stymulując syntezę estrogenów z prekursorów androgenowych, </a:t>
            </a:r>
            <a:r>
              <a:rPr lang="pl-PL" sz="2000" dirty="0" err="1">
                <a:solidFill>
                  <a:schemeClr val="bg1"/>
                </a:solidFill>
              </a:rPr>
              <a:t>inhibiny</a:t>
            </a:r>
            <a:r>
              <a:rPr lang="pl-PL" sz="2000" dirty="0">
                <a:solidFill>
                  <a:schemeClr val="bg1"/>
                </a:solidFill>
              </a:rPr>
              <a:t> oraz dojrzewanie gamet. Czynność tych dwóch przedziałów czynnościowych gonad jest koordynowana przez </a:t>
            </a:r>
            <a:r>
              <a:rPr lang="pl-PL" sz="2000" dirty="0" err="1">
                <a:solidFill>
                  <a:schemeClr val="bg1"/>
                </a:solidFill>
              </a:rPr>
              <a:t>parakrynne</a:t>
            </a:r>
            <a:r>
              <a:rPr lang="pl-PL" sz="2000" dirty="0">
                <a:solidFill>
                  <a:schemeClr val="bg1"/>
                </a:solidFill>
              </a:rPr>
              <a:t> mechanizmy regulacyjne. </a:t>
            </a:r>
          </a:p>
          <a:p>
            <a:endParaRPr lang="pl-PL" sz="2400" dirty="0">
              <a:solidFill>
                <a:schemeClr val="bg1"/>
              </a:solidFill>
            </a:endParaRPr>
          </a:p>
          <a:p>
            <a:endParaRPr lang="pl-PL" sz="2400"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1099988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F1B63084-5ADE-4C66-9524-52459658C974}"/>
              </a:ext>
            </a:extLst>
          </p:cNvPr>
          <p:cNvSpPr/>
          <p:nvPr/>
        </p:nvSpPr>
        <p:spPr>
          <a:xfrm>
            <a:off x="844827" y="2551837"/>
            <a:ext cx="10962860" cy="1569660"/>
          </a:xfrm>
          <a:prstGeom prst="rect">
            <a:avLst/>
          </a:prstGeom>
        </p:spPr>
        <p:txBody>
          <a:bodyPr wrap="square">
            <a:spAutoFit/>
          </a:bodyPr>
          <a:lstStyle/>
          <a:p>
            <a:r>
              <a:rPr lang="pl-PL" sz="2400" dirty="0">
                <a:solidFill>
                  <a:schemeClr val="bg1"/>
                </a:solidFill>
                <a:latin typeface="Times New Roman" panose="02020603050405020304" pitchFamily="18" charset="0"/>
              </a:rPr>
              <a:t>Oś HPG pozostaje aktywna podczas trzech faz rozwojowych: płodowej, noworodkowej i w okresie dorosłości, przy czym pokwitanie odpowiada przemianie jej czynności w dojrzałą. Za zmieniającą się aktywność osi HPG odpowiadają zmiany wydzielania GnRH</a:t>
            </a:r>
            <a:endParaRPr lang="pl-PL" sz="2400"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81551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88E779BF-2AB3-4EEA-8323-86074C432268}"/>
              </a:ext>
            </a:extLst>
          </p:cNvPr>
          <p:cNvSpPr/>
          <p:nvPr/>
        </p:nvSpPr>
        <p:spPr>
          <a:xfrm>
            <a:off x="606287" y="1157552"/>
            <a:ext cx="10694504" cy="4370427"/>
          </a:xfrm>
          <a:prstGeom prst="rect">
            <a:avLst/>
          </a:prstGeom>
        </p:spPr>
        <p:txBody>
          <a:bodyPr wrap="square">
            <a:spAutoFit/>
          </a:bodyPr>
          <a:lstStyle/>
          <a:p>
            <a:r>
              <a:rPr lang="pl-PL" sz="2000" dirty="0">
                <a:solidFill>
                  <a:schemeClr val="bg1"/>
                </a:solidFill>
                <a:latin typeface="Times New Roman" panose="02020603050405020304" pitchFamily="18" charset="0"/>
                <a:cs typeface="Times New Roman" panose="02020603050405020304" pitchFamily="18" charset="0"/>
              </a:rPr>
              <a:t>Szacuje się, że wiek, w którym dziecko wkracza w okres pokwitania, jest co najmniej w połowie zdeterminowany genetycznie – czynnikiem tego rodzaju jest przynależność etniczna. </a:t>
            </a:r>
          </a:p>
          <a:p>
            <a:r>
              <a:rPr lang="pl-PL" sz="2000" dirty="0">
                <a:solidFill>
                  <a:schemeClr val="bg1"/>
                </a:solidFill>
                <a:latin typeface="Times New Roman" panose="02020603050405020304" pitchFamily="18" charset="0"/>
                <a:cs typeface="Times New Roman" panose="02020603050405020304" pitchFamily="18" charset="0"/>
              </a:rPr>
              <a:t>Na proces pokwitania mają wpływ hormony płciowe, hormonalnie czynne środki chemiczne znajdujące się w środowisku (tzw. środowiskowe czynniki zakłócające, </a:t>
            </a:r>
            <a:r>
              <a:rPr lang="pl-PL" sz="2000" dirty="0" err="1">
                <a:solidFill>
                  <a:schemeClr val="bg1"/>
                </a:solidFill>
                <a:latin typeface="Times New Roman" panose="02020603050405020304" pitchFamily="18" charset="0"/>
                <a:cs typeface="Times New Roman" panose="02020603050405020304" pitchFamily="18" charset="0"/>
              </a:rPr>
              <a:t>environmental</a:t>
            </a:r>
            <a:r>
              <a:rPr lang="pl-PL" sz="2000" dirty="0">
                <a:solidFill>
                  <a:schemeClr val="bg1"/>
                </a:solidFill>
                <a:latin typeface="Times New Roman" panose="02020603050405020304" pitchFamily="18" charset="0"/>
                <a:cs typeface="Times New Roman" panose="02020603050405020304" pitchFamily="18" charset="0"/>
              </a:rPr>
              <a:t> </a:t>
            </a:r>
            <a:r>
              <a:rPr lang="pl-PL" sz="2000" dirty="0" err="1">
                <a:solidFill>
                  <a:schemeClr val="bg1"/>
                </a:solidFill>
                <a:latin typeface="Times New Roman" panose="02020603050405020304" pitchFamily="18" charset="0"/>
                <a:cs typeface="Times New Roman" panose="02020603050405020304" pitchFamily="18" charset="0"/>
              </a:rPr>
              <a:t>disruptors</a:t>
            </a:r>
            <a:r>
              <a:rPr lang="pl-PL" sz="2000" dirty="0">
                <a:solidFill>
                  <a:schemeClr val="bg1"/>
                </a:solidFill>
                <a:latin typeface="Times New Roman" panose="02020603050405020304" pitchFamily="18" charset="0"/>
                <a:cs typeface="Times New Roman" panose="02020603050405020304" pitchFamily="18" charset="0"/>
              </a:rPr>
              <a:t>), różne bodźce somatyczne (w tym odżywianie i układ hormon wzrostu/insulinopodobny czynnik wzrostu, hormony tarczycy) oraz ogólny stan zdrowia.</a:t>
            </a:r>
          </a:p>
          <a:p>
            <a:r>
              <a:rPr lang="pl-PL" sz="2000" dirty="0">
                <a:solidFill>
                  <a:schemeClr val="bg1"/>
                </a:solidFill>
                <a:latin typeface="Times New Roman" panose="02020603050405020304" pitchFamily="18" charset="0"/>
                <a:cs typeface="Times New Roman" panose="02020603050405020304" pitchFamily="18" charset="0"/>
              </a:rPr>
              <a:t>Wydaje się, że dojrzewanie płciowe oraz układu kostnego mają wspólne uwarunkowania somatyczne. Dzieci wkraczają na ogół w okres pokwitania wtedy, gdy osiągają właściwy dla pokwitania wiek kostny. Stadium dojrzewania płciowego zazwyczaj lepiej koreluje z wiekiem kostnym niż kalendarzowym.</a:t>
            </a:r>
          </a:p>
          <a:p>
            <a:r>
              <a:rPr lang="pl-PL" sz="2000" dirty="0">
                <a:solidFill>
                  <a:schemeClr val="bg1"/>
                </a:solidFill>
                <a:latin typeface="Times New Roman" panose="02020603050405020304" pitchFamily="18" charset="0"/>
                <a:cs typeface="Times New Roman" panose="02020603050405020304" pitchFamily="18" charset="0"/>
              </a:rPr>
              <a:t>Na przykład piersi zaczynają się powiększać wtedy, gdy wiek kostny odpowiada 10 r.ż., a pierwsza </a:t>
            </a:r>
          </a:p>
          <a:p>
            <a:r>
              <a:rPr lang="pl-PL" sz="2000" dirty="0">
                <a:solidFill>
                  <a:schemeClr val="bg1"/>
                </a:solidFill>
                <a:latin typeface="Times New Roman" panose="02020603050405020304" pitchFamily="18" charset="0"/>
                <a:cs typeface="Times New Roman" panose="02020603050405020304" pitchFamily="18" charset="0"/>
              </a:rPr>
              <a:t>miesiączka występuje po osiągnięciu wieku kostnego około 12,5 roku niezależnie od tego, czy dziewczynka ma wówczas 9, czy 14 lat. </a:t>
            </a:r>
          </a:p>
          <a:p>
            <a:endParaRPr lang="pl-PL" dirty="0">
              <a:effectLst/>
              <a:latin typeface="Times New Roman" panose="02020603050405020304" pitchFamily="18" charset="0"/>
            </a:endParaRPr>
          </a:p>
        </p:txBody>
      </p:sp>
    </p:spTree>
    <p:extLst>
      <p:ext uri="{BB962C8B-B14F-4D97-AF65-F5344CB8AC3E}">
        <p14:creationId xmlns:p14="http://schemas.microsoft.com/office/powerpoint/2010/main" val="1679666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5BC19C6-2FEF-4BC5-ABDB-1EDA9BADD3AD}"/>
              </a:ext>
            </a:extLst>
          </p:cNvPr>
          <p:cNvSpPr/>
          <p:nvPr/>
        </p:nvSpPr>
        <p:spPr>
          <a:xfrm>
            <a:off x="940902" y="1522057"/>
            <a:ext cx="9962323" cy="4278094"/>
          </a:xfrm>
          <a:prstGeom prst="rect">
            <a:avLst/>
          </a:prstGeom>
        </p:spPr>
        <p:txBody>
          <a:bodyPr wrap="square">
            <a:spAutoFit/>
          </a:bodyPr>
          <a:lstStyle/>
          <a:p>
            <a:r>
              <a:rPr lang="pl-PL" sz="2000" dirty="0">
                <a:solidFill>
                  <a:schemeClr val="bg1"/>
                </a:solidFill>
                <a:latin typeface="Times New Roman" panose="02020603050405020304" pitchFamily="18" charset="0"/>
              </a:rPr>
              <a:t>Dla rozpoczęcia i utrzymania prawidłowej funkcji reprodukcyjnej niezbędny jest optymalny stan odżywienia. Hipoteza, że osiągnięcie krytycznej zawartości tkanki tłuszczowej w ustroju stanowi czynnik spustowy dla dojrzewania płciowego, powstała wraz z odkryciem Frischa i </a:t>
            </a:r>
            <a:r>
              <a:rPr lang="pl-PL" sz="2000" dirty="0" err="1">
                <a:solidFill>
                  <a:schemeClr val="bg1"/>
                </a:solidFill>
                <a:latin typeface="Times New Roman" panose="02020603050405020304" pitchFamily="18" charset="0"/>
              </a:rPr>
              <a:t>wsp</a:t>
            </a:r>
            <a:r>
              <a:rPr lang="pl-PL" sz="2000" dirty="0">
                <a:solidFill>
                  <a:schemeClr val="bg1"/>
                </a:solidFill>
                <a:latin typeface="Times New Roman" panose="02020603050405020304" pitchFamily="18" charset="0"/>
              </a:rPr>
              <a:t>., że masa ciała koreluje ze skokiem pokwitaniowym i menarche lepiej niż z wiekiem kalendarzowym lub wzrostem.</a:t>
            </a:r>
          </a:p>
          <a:p>
            <a:r>
              <a:rPr lang="pl-PL" sz="2000" dirty="0">
                <a:solidFill>
                  <a:schemeClr val="bg1"/>
                </a:solidFill>
                <a:latin typeface="Times New Roman" panose="02020603050405020304" pitchFamily="18" charset="0"/>
              </a:rPr>
              <a:t>Wczesne i środkowe dzieciństwo mogą stanowić okres krytyczny, gdy masa ciała wpływa na rozpoczęcie dojrzewania. </a:t>
            </a:r>
            <a:r>
              <a:rPr lang="pl-PL" sz="2000" dirty="0">
                <a:solidFill>
                  <a:schemeClr val="bg1"/>
                </a:solidFill>
              </a:rPr>
              <a:t>Niedostateczne odżywienie wynikające z warunków społeczno-ekonomicznych stanowi istotną przyczynę późnego początku dojrzewania dzieci w krajach nisko rozwiniętych. Otyłość jest z kolei ważnym czynnikiem przyspieszającym rozpoczęcie dojrzewania u dziewcząt w Stanach Zjednoczonych.</a:t>
            </a:r>
          </a:p>
          <a:p>
            <a:endParaRPr lang="pl-PL" sz="2000" dirty="0">
              <a:solidFill>
                <a:schemeClr val="bg1"/>
              </a:solidFill>
            </a:endParaRPr>
          </a:p>
          <a:p>
            <a:endParaRPr lang="pl-PL" dirty="0">
              <a:solidFill>
                <a:schemeClr val="bg1"/>
              </a:solidFill>
              <a:latin typeface="Times New Roman" panose="02020603050405020304" pitchFamily="18" charset="0"/>
            </a:endParaRPr>
          </a:p>
          <a:p>
            <a:endParaRPr lang="pl-PL" dirty="0">
              <a:solidFill>
                <a:schemeClr val="bg1"/>
              </a:solidFill>
              <a:latin typeface="Times New Roman" panose="02020603050405020304" pitchFamily="18" charset="0"/>
            </a:endParaRPr>
          </a:p>
          <a:p>
            <a:endParaRPr lang="pl-PL" dirty="0">
              <a:effectLst/>
              <a:latin typeface="Times New Roman" panose="02020603050405020304" pitchFamily="18" charset="0"/>
            </a:endParaRPr>
          </a:p>
        </p:txBody>
      </p:sp>
    </p:spTree>
    <p:extLst>
      <p:ext uri="{BB962C8B-B14F-4D97-AF65-F5344CB8AC3E}">
        <p14:creationId xmlns:p14="http://schemas.microsoft.com/office/powerpoint/2010/main" val="3215512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wód">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TM04033919[[fn=Obwód]]</Template>
  <TotalTime>140</TotalTime>
  <Words>1339</Words>
  <Application>Microsoft Office PowerPoint</Application>
  <PresentationFormat>Panoramiczny</PresentationFormat>
  <Paragraphs>40</Paragraphs>
  <Slides>16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Times New Roman</vt:lpstr>
      <vt:lpstr>Trebuchet MS</vt:lpstr>
      <vt:lpstr>Tw Cen MT</vt:lpstr>
      <vt:lpstr>Obwód</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user</dc:creator>
  <cp:lastModifiedBy>user</cp:lastModifiedBy>
  <cp:revision>15</cp:revision>
  <dcterms:created xsi:type="dcterms:W3CDTF">2018-07-12T10:15:11Z</dcterms:created>
  <dcterms:modified xsi:type="dcterms:W3CDTF">2018-07-16T07:15:06Z</dcterms:modified>
</cp:coreProperties>
</file>